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4"/>
  </p:notesMasterIdLst>
  <p:handoutMasterIdLst>
    <p:handoutMasterId r:id="rId15"/>
  </p:handoutMasterIdLst>
  <p:sldIdLst>
    <p:sldId id="256" r:id="rId5"/>
    <p:sldId id="266" r:id="rId6"/>
    <p:sldId id="267" r:id="rId7"/>
    <p:sldId id="277" r:id="rId8"/>
    <p:sldId id="269" r:id="rId9"/>
    <p:sldId id="278" r:id="rId10"/>
    <p:sldId id="279" r:id="rId11"/>
    <p:sldId id="270" r:id="rId12"/>
    <p:sldId id="27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8" autoAdjust="0"/>
  </p:normalViewPr>
  <p:slideViewPr>
    <p:cSldViewPr snapToGrid="0">
      <p:cViewPr varScale="1">
        <p:scale>
          <a:sx n="63" d="100"/>
          <a:sy n="63" d="100"/>
        </p:scale>
        <p:origin x="804" y="5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C026C9-4C52-4B60-A858-A50E4BE56D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160113-35DB-4BB4-9269-631D6FEB5E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10D272-305C-421E-A9EF-95D63D599B42}" type="datetimeFigureOut">
              <a:rPr lang="en-US" smtClean="0"/>
              <a:t>12/11/2022</a:t>
            </a:fld>
            <a:endParaRPr lang="en-US" dirty="0"/>
          </a:p>
        </p:txBody>
      </p:sp>
      <p:sp>
        <p:nvSpPr>
          <p:cNvPr id="4" name="Footer Placeholder 3">
            <a:extLst>
              <a:ext uri="{FF2B5EF4-FFF2-40B4-BE49-F238E27FC236}">
                <a16:creationId xmlns:a16="http://schemas.microsoft.com/office/drawing/2014/main" id="{FF40E5BB-A291-4B94-8433-B9D3F16854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857D678-038E-42A6-961E-EAB034DB47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DE7DFA-63CC-4ED7-B30E-ACF88B4B8932}" type="slidenum">
              <a:rPr lang="en-US" smtClean="0"/>
              <a:t>‹#›</a:t>
            </a:fld>
            <a:endParaRPr lang="en-US" dirty="0"/>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16E63-7886-43BC-8DD4-4F14C3DD7360}" type="datetimeFigureOut">
              <a:rPr lang="en-US" smtClean="0"/>
              <a:t>12/11/2022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C5307-140F-447F-BCBA-BB92E3A2906B}" type="slidenum">
              <a:rPr lang="en-US" smtClean="0"/>
              <a:t>‹#›</a:t>
            </a:fld>
            <a:endParaRPr lang="en-US" dirty="0"/>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29094F-44ED-46E6-A51E-52761DD3C88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4907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endParaRPr lang="en-US" dirty="0"/>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dirty="0"/>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dirty="0"/>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dirty="0"/>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dirty="0"/>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dirty="0"/>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dirty="0"/>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dirty="0"/>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losin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152F41C-45C5-4E09-A91A-8F4AE80B065E}"/>
              </a:ext>
              <a:ext uri="{C183D7F6-B498-43B3-948B-1728B52AA6E4}">
                <adec:decorative xmlns:adec="http://schemas.microsoft.com/office/drawing/2017/decorative" val="1"/>
              </a:ext>
            </a:extLst>
          </p:cNvPr>
          <p:cNvSpPr/>
          <p:nvPr userDrawn="1"/>
        </p:nvSpPr>
        <p:spPr>
          <a:xfrm>
            <a:off x="0" y="4533900"/>
            <a:ext cx="9144000" cy="23241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6">
            <a:extLst>
              <a:ext uri="{FF2B5EF4-FFF2-40B4-BE49-F238E27FC236}">
                <a16:creationId xmlns:a16="http://schemas.microsoft.com/office/drawing/2014/main" id="{DA9EBEF3-E8A8-4C5C-B6D9-B322242DC93A}"/>
              </a:ext>
            </a:extLst>
          </p:cNvPr>
          <p:cNvSpPr>
            <a:spLocks noGrp="1"/>
          </p:cNvSpPr>
          <p:nvPr>
            <p:ph type="ctrTitle"/>
          </p:nvPr>
        </p:nvSpPr>
        <p:spPr>
          <a:xfrm>
            <a:off x="877001" y="4947313"/>
            <a:ext cx="7700617" cy="1409037"/>
          </a:xfrm>
        </p:spPr>
        <p:txBody>
          <a:bodyPr anchor="ctr">
            <a:normAutofit/>
          </a:bodyPr>
          <a:lstStyle>
            <a:lvl1pPr>
              <a:defRPr>
                <a:solidFill>
                  <a:schemeClr val="bg1"/>
                </a:solidFill>
              </a:defRPr>
            </a:lvl1pPr>
          </a:lstStyle>
          <a:p>
            <a:r>
              <a:rPr lang="en-US" sz="5400"/>
              <a:t>Click to edit Master title style</a:t>
            </a:r>
            <a:endParaRPr lang="en-US" sz="5400" dirty="0"/>
          </a:p>
        </p:txBody>
      </p:sp>
      <p:sp>
        <p:nvSpPr>
          <p:cNvPr id="11" name="Subtitle 7">
            <a:extLst>
              <a:ext uri="{FF2B5EF4-FFF2-40B4-BE49-F238E27FC236}">
                <a16:creationId xmlns:a16="http://schemas.microsoft.com/office/drawing/2014/main" id="{6A90C83B-4674-4CF1-9CD4-78C3B7CDCCA8}"/>
              </a:ext>
            </a:extLst>
          </p:cNvPr>
          <p:cNvSpPr>
            <a:spLocks noGrp="1"/>
          </p:cNvSpPr>
          <p:nvPr>
            <p:ph type="subTitle" idx="1"/>
          </p:nvPr>
        </p:nvSpPr>
        <p:spPr>
          <a:xfrm>
            <a:off x="9446252" y="386989"/>
            <a:ext cx="2443495" cy="3758334"/>
          </a:xfrm>
        </p:spPr>
        <p:txBody>
          <a:bodyPr anchor="t">
            <a:normAutofit/>
          </a:bodyPr>
          <a:lstStyle>
            <a:lvl1pPr marL="0" indent="0">
              <a:lnSpc>
                <a:spcPct val="100000"/>
              </a:lnSpc>
              <a:spcBef>
                <a:spcPts val="0"/>
              </a:spcBef>
              <a:buNone/>
              <a:defRPr sz="2800" b="1">
                <a:solidFill>
                  <a:schemeClr val="accent1"/>
                </a:solidFill>
              </a:defRPr>
            </a:lvl1pPr>
          </a:lstStyle>
          <a:p>
            <a:r>
              <a:rPr lang="en-US">
                <a:solidFill>
                  <a:schemeClr val="accent1"/>
                </a:solidFill>
              </a:rPr>
              <a:t>Click to edit Master subtitle style</a:t>
            </a:r>
            <a:endParaRPr lang="en-US" dirty="0">
              <a:solidFill>
                <a:schemeClr val="accent1"/>
              </a:solidFill>
            </a:endParaRPr>
          </a:p>
        </p:txBody>
      </p:sp>
      <p:sp>
        <p:nvSpPr>
          <p:cNvPr id="19" name="Picture Placeholder 17">
            <a:extLst>
              <a:ext uri="{FF2B5EF4-FFF2-40B4-BE49-F238E27FC236}">
                <a16:creationId xmlns:a16="http://schemas.microsoft.com/office/drawing/2014/main" id="{1894E094-44B9-4024-A43A-438DEB225DB2}"/>
              </a:ext>
            </a:extLst>
          </p:cNvPr>
          <p:cNvSpPr>
            <a:spLocks noGrp="1"/>
          </p:cNvSpPr>
          <p:nvPr>
            <p:ph type="pic" sz="quarter" idx="13" hasCustomPrompt="1"/>
          </p:nvPr>
        </p:nvSpPr>
        <p:spPr>
          <a:xfrm>
            <a:off x="0" y="0"/>
            <a:ext cx="9144000" cy="4532313"/>
          </a:xfrm>
        </p:spPr>
        <p:txBody>
          <a:bodyPr/>
          <a:lstStyle>
            <a:lvl1pPr marL="0" indent="0" algn="ctr">
              <a:buNone/>
              <a:defRPr/>
            </a:lvl1pPr>
          </a:lstStyle>
          <a:p>
            <a:r>
              <a:rPr lang="en-US" dirty="0"/>
              <a:t>Click to add photo</a:t>
            </a:r>
          </a:p>
        </p:txBody>
      </p:sp>
      <p:sp>
        <p:nvSpPr>
          <p:cNvPr id="13" name="Footer Placeholder 4">
            <a:extLst>
              <a:ext uri="{FF2B5EF4-FFF2-40B4-BE49-F238E27FC236}">
                <a16:creationId xmlns:a16="http://schemas.microsoft.com/office/drawing/2014/main" id="{9BCFB5F5-AD25-4F9C-8AE7-E0E891F1AFF9}"/>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t>Presentation title</a:t>
            </a:r>
          </a:p>
        </p:txBody>
      </p:sp>
      <p:sp>
        <p:nvSpPr>
          <p:cNvPr id="23" name="Picture Placeholder 20">
            <a:extLst>
              <a:ext uri="{FF2B5EF4-FFF2-40B4-BE49-F238E27FC236}">
                <a16:creationId xmlns:a16="http://schemas.microsoft.com/office/drawing/2014/main" id="{919568B3-FE67-4E6E-BA92-FEF29CBFE1B4}"/>
              </a:ext>
            </a:extLst>
          </p:cNvPr>
          <p:cNvSpPr>
            <a:spLocks noGrp="1"/>
          </p:cNvSpPr>
          <p:nvPr>
            <p:ph type="pic" sz="quarter" idx="14" hasCustomPrompt="1"/>
          </p:nvPr>
        </p:nvSpPr>
        <p:spPr>
          <a:xfrm>
            <a:off x="9144000" y="4532313"/>
            <a:ext cx="3048000" cy="2325687"/>
          </a:xfrm>
        </p:spPr>
        <p:txBody>
          <a:bodyPr/>
          <a:lstStyle>
            <a:lvl1pPr marL="0" indent="0" algn="ctr">
              <a:buNone/>
              <a:defRPr/>
            </a:lvl1pPr>
          </a:lstStyle>
          <a:p>
            <a:r>
              <a:rPr lang="en-US" dirty="0"/>
              <a:t>Click to add photo</a:t>
            </a:r>
          </a:p>
        </p:txBody>
      </p:sp>
      <p:sp>
        <p:nvSpPr>
          <p:cNvPr id="15" name="Date Placeholder 3">
            <a:extLst>
              <a:ext uri="{FF2B5EF4-FFF2-40B4-BE49-F238E27FC236}">
                <a16:creationId xmlns:a16="http://schemas.microsoft.com/office/drawing/2014/main" id="{D87D4A75-1737-4D5B-A386-9FE32DFB5E51}"/>
              </a:ext>
            </a:extLst>
          </p:cNvPr>
          <p:cNvSpPr>
            <a:spLocks noGrp="1"/>
          </p:cNvSpPr>
          <p:nvPr>
            <p:ph type="dt" sz="half" idx="10"/>
          </p:nvPr>
        </p:nvSpPr>
        <p:spPr>
          <a:xfrm>
            <a:off x="7013448" y="6355080"/>
            <a:ext cx="4352544"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dirty="0"/>
              <a:t>20XX</a:t>
            </a:r>
          </a:p>
        </p:txBody>
      </p:sp>
      <p:sp>
        <p:nvSpPr>
          <p:cNvPr id="16" name="Slide Number Placeholder 5">
            <a:extLst>
              <a:ext uri="{FF2B5EF4-FFF2-40B4-BE49-F238E27FC236}">
                <a16:creationId xmlns:a16="http://schemas.microsoft.com/office/drawing/2014/main" id="{EB52AA41-FD0C-42C6-BD04-9E5B55A48989}"/>
              </a:ext>
            </a:extLst>
          </p:cNvPr>
          <p:cNvSpPr>
            <a:spLocks noGrp="1"/>
          </p:cNvSpPr>
          <p:nvPr>
            <p:ph type="sldNum" sz="quarter" idx="12"/>
          </p:nvPr>
        </p:nvSpPr>
        <p:spPr>
          <a:xfrm>
            <a:off x="11365992" y="6356350"/>
            <a:ext cx="630936" cy="365125"/>
          </a:xfrm>
        </p:spPr>
        <p:txBody>
          <a:bodyPr/>
          <a:lstStyle>
            <a:lvl1pPr>
              <a:defRPr>
                <a:solidFill>
                  <a:schemeClr val="bg1"/>
                </a:solidFill>
                <a:effectLst>
                  <a:outerShdw blurRad="38100" dist="38100" dir="2700000" algn="tl">
                    <a:srgbClr val="000000">
                      <a:alpha val="43137"/>
                    </a:srgbClr>
                  </a:outerShdw>
                </a:effectLst>
              </a:defRPr>
            </a:lvl1pPr>
          </a:lstStyle>
          <a:p>
            <a:fld id="{244D815C-8BF3-4ECF-A945-A2A7C2983AF9}" type="slidenum">
              <a:rPr lang="en-US" smtClean="0"/>
              <a:pPr/>
              <a:t>‹#›</a:t>
            </a:fld>
            <a:endParaRPr lang="en-US" dirty="0"/>
          </a:p>
        </p:txBody>
      </p:sp>
    </p:spTree>
    <p:extLst>
      <p:ext uri="{BB962C8B-B14F-4D97-AF65-F5344CB8AC3E}">
        <p14:creationId xmlns:p14="http://schemas.microsoft.com/office/powerpoint/2010/main" val="2134676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dirty="0"/>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dirty="0"/>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endParaRPr lang="en-US" sz="6000" dirty="0"/>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endParaRPr lang="en-US" dirty="0"/>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dirty="0"/>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dirty="0"/>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dirty="0"/>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dirty="0"/>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dirty="0"/>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dirty="0"/>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dirty="0"/>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dirty="0"/>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endParaRPr lang="en-US" dirty="0">
              <a:solidFill>
                <a:srgbClr val="FFFFFF"/>
              </a:solidFill>
              <a:effectLst>
                <a:outerShdw blurRad="38100" dist="38100" dir="2700000" algn="tl">
                  <a:srgbClr val="000000">
                    <a:alpha val="43137"/>
                  </a:srgbClr>
                </a:outerShdw>
              </a:effectLst>
            </a:endParaRP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dirty="0"/>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dirty="0"/>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dirty="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dirty="0"/>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5" r:id="rId12"/>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creativecommons.org/licenses/by-nc-nd/3.0/" TargetMode="External"/><Relationship Id="rId5" Type="http://schemas.openxmlformats.org/officeDocument/2006/relationships/hyperlink" Target="https://researchoutreach.org/articles/clostridium-difficile-infection-risk-factors-potential-vaccines/" TargetMode="Externa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933524" y="1626794"/>
            <a:ext cx="6815446" cy="2162886"/>
          </a:xfrm>
        </p:spPr>
        <p:txBody>
          <a:bodyPr>
            <a:normAutofit/>
          </a:bodyPr>
          <a:lstStyle/>
          <a:p>
            <a:pPr algn="just">
              <a:lnSpc>
                <a:spcPct val="150000"/>
              </a:lnSpc>
              <a:spcAft>
                <a:spcPts val="800"/>
              </a:spcAft>
            </a:pPr>
            <a:r>
              <a:rPr lang="en-US" sz="4400" dirty="0">
                <a:effectLst/>
                <a:latin typeface="Times New Roman" panose="02020603050405020304" pitchFamily="18" charset="0"/>
                <a:ea typeface="Calibri" panose="020F0502020204030204" pitchFamily="34" charset="0"/>
                <a:cs typeface="Arial" panose="020B0604020202020204" pitchFamily="34" charset="0"/>
              </a:rPr>
              <a:t>BLACK LEG</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933524" y="3563464"/>
            <a:ext cx="5060875" cy="1313336"/>
          </a:xfrm>
        </p:spPr>
        <p:txBody>
          <a:bodyPr/>
          <a:lstStyle/>
          <a:p>
            <a:r>
              <a:rPr lang="en-US" dirty="0">
                <a:latin typeface="Times New Roman" panose="02020603050405020304" pitchFamily="18" charset="0"/>
                <a:cs typeface="Times New Roman" panose="02020603050405020304" pitchFamily="18" charset="0"/>
              </a:rPr>
              <a:t>By </a:t>
            </a:r>
          </a:p>
          <a:p>
            <a:r>
              <a:rPr lang="en-US" dirty="0">
                <a:latin typeface="Times New Roman" panose="02020603050405020304" pitchFamily="18" charset="0"/>
                <a:cs typeface="Times New Roman" panose="02020603050405020304" pitchFamily="18" charset="0"/>
              </a:rPr>
              <a:t>Dr. Hussein Al </a:t>
            </a:r>
            <a:r>
              <a:rPr lang="en-US" dirty="0" err="1">
                <a:latin typeface="Times New Roman" panose="02020603050405020304" pitchFamily="18" charset="0"/>
                <a:cs typeface="Times New Roman" panose="02020603050405020304" pitchFamily="18" charset="0"/>
              </a:rPr>
              <a:t>Naji</a:t>
            </a:r>
            <a:r>
              <a:rPr lang="en-US" dirty="0">
                <a:latin typeface="Times New Roman" panose="02020603050405020304" pitchFamily="18" charset="0"/>
                <a:cs typeface="Times New Roman" panose="02020603050405020304" pitchFamily="18" charset="0"/>
              </a:rPr>
              <a:t> </a:t>
            </a:r>
          </a:p>
        </p:txBody>
      </p:sp>
      <p:pic>
        <p:nvPicPr>
          <p:cNvPr id="5" name="Picture Placeholder 4" descr="A picture containing mountain, sky, outdoor, nature, sunrise ">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113533" y="0"/>
            <a:ext cx="4082983" cy="6858000"/>
          </a:xfrm>
        </p:spPr>
      </p:pic>
    </p:spTree>
    <p:extLst>
      <p:ext uri="{BB962C8B-B14F-4D97-AF65-F5344CB8AC3E}">
        <p14:creationId xmlns:p14="http://schemas.microsoft.com/office/powerpoint/2010/main" val="272071838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DED76B9-5273-4139-ACC9-B6E36ADE2385}"/>
              </a:ext>
            </a:extLst>
          </p:cNvPr>
          <p:cNvSpPr>
            <a:spLocks noGrp="1"/>
          </p:cNvSpPr>
          <p:nvPr>
            <p:ph type="title"/>
          </p:nvPr>
        </p:nvSpPr>
        <p:spPr>
          <a:xfrm>
            <a:off x="477520" y="776941"/>
            <a:ext cx="3263752" cy="1183939"/>
          </a:xfrm>
        </p:spPr>
        <p:txBody>
          <a:bodyPr/>
          <a:lstStyle/>
          <a:p>
            <a:r>
              <a:rPr lang="en-US" dirty="0"/>
              <a:t>ETIOLOGY </a:t>
            </a:r>
          </a:p>
        </p:txBody>
      </p:sp>
      <p:sp>
        <p:nvSpPr>
          <p:cNvPr id="20" name="Footer Placeholder 19">
            <a:extLst>
              <a:ext uri="{FF2B5EF4-FFF2-40B4-BE49-F238E27FC236}">
                <a16:creationId xmlns:a16="http://schemas.microsoft.com/office/drawing/2014/main" id="{6DB8AAF6-0D0C-4F4F-A10E-6A66E4A7BEC3}"/>
              </a:ext>
            </a:extLst>
          </p:cNvPr>
          <p:cNvSpPr>
            <a:spLocks noGrp="1"/>
          </p:cNvSpPr>
          <p:nvPr>
            <p:ph type="ftr" sz="quarter" idx="11"/>
          </p:nvPr>
        </p:nvSpPr>
        <p:spPr>
          <a:xfrm>
            <a:off x="199277" y="6356350"/>
            <a:ext cx="3749040" cy="365125"/>
          </a:xfrm>
        </p:spPr>
        <p:txBody>
          <a:bodyPr/>
          <a:lstStyle/>
          <a:p>
            <a:r>
              <a:rPr lang="en-US" dirty="0"/>
              <a:t>Presentation title</a:t>
            </a:r>
          </a:p>
        </p:txBody>
      </p:sp>
      <p:pic>
        <p:nvPicPr>
          <p:cNvPr id="44" name="Picture Placeholder 43" descr="A picture containing mountain, sky, nature, outdoor">
            <a:extLst>
              <a:ext uri="{FF2B5EF4-FFF2-40B4-BE49-F238E27FC236}">
                <a16:creationId xmlns:a16="http://schemas.microsoft.com/office/drawing/2014/main" id="{73DD8BED-FB17-4ABE-9B18-B6DDA81A0E05}"/>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8115300" y="0"/>
            <a:ext cx="4076701" cy="3429000"/>
          </a:xfrm>
        </p:spPr>
      </p:pic>
      <p:sp>
        <p:nvSpPr>
          <p:cNvPr id="18" name="Text Placeholder 17">
            <a:extLst>
              <a:ext uri="{FF2B5EF4-FFF2-40B4-BE49-F238E27FC236}">
                <a16:creationId xmlns:a16="http://schemas.microsoft.com/office/drawing/2014/main" id="{87F2C169-25EA-4609-BC8A-BCA7C433EEE4}"/>
              </a:ext>
            </a:extLst>
          </p:cNvPr>
          <p:cNvSpPr>
            <a:spLocks noGrp="1"/>
          </p:cNvSpPr>
          <p:nvPr>
            <p:ph type="body" sz="quarter" idx="15"/>
          </p:nvPr>
        </p:nvSpPr>
        <p:spPr>
          <a:xfrm>
            <a:off x="4076700" y="3576321"/>
            <a:ext cx="7920228" cy="3027680"/>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Blackleg, or clostridial myositis of skeletal and/or heart muscle tissue, is associated with Clostridium </a:t>
            </a:r>
            <a:r>
              <a:rPr lang="en-US" sz="2400" dirty="0" err="1">
                <a:latin typeface="Times New Roman" panose="02020603050405020304" pitchFamily="18" charset="0"/>
                <a:cs typeface="Times New Roman" panose="02020603050405020304" pitchFamily="18" charset="0"/>
              </a:rPr>
              <a:t>chauvoei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feseri</a:t>
            </a:r>
            <a:r>
              <a:rPr lang="en-US" sz="2400" dirty="0">
                <a:latin typeface="Times New Roman" panose="02020603050405020304" pitchFamily="18" charset="0"/>
                <a:cs typeface="Times New Roman" panose="02020603050405020304" pitchFamily="18" charset="0"/>
              </a:rPr>
              <a:t>), a gram positive, spore-forming, rod-shaped bacterium. The spores are normally found in soil.</a:t>
            </a:r>
          </a:p>
          <a:p>
            <a:pPr marL="0" indent="0">
              <a:buNone/>
            </a:pPr>
            <a:r>
              <a:rPr lang="en-US" sz="2400" dirty="0">
                <a:latin typeface="Times New Roman" panose="02020603050405020304" pitchFamily="18" charset="0"/>
                <a:cs typeface="Times New Roman" panose="02020603050405020304" pitchFamily="18" charset="0"/>
              </a:rPr>
              <a:t>Blackleg is an acute febrile disease primarily affecting cattle and sheep, with worldwide occurrence.</a:t>
            </a:r>
          </a:p>
          <a:p>
            <a:pPr marL="0" indent="0">
              <a:buNone/>
            </a:pPr>
            <a:endParaRPr lang="en-US" dirty="0"/>
          </a:p>
        </p:txBody>
      </p:sp>
      <p:sp>
        <p:nvSpPr>
          <p:cNvPr id="19" name="Date Placeholder 18">
            <a:extLst>
              <a:ext uri="{FF2B5EF4-FFF2-40B4-BE49-F238E27FC236}">
                <a16:creationId xmlns:a16="http://schemas.microsoft.com/office/drawing/2014/main" id="{CE93697D-BFA2-4D84-A860-BA620414419D}"/>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21" name="Slide Number Placeholder 20">
            <a:extLst>
              <a:ext uri="{FF2B5EF4-FFF2-40B4-BE49-F238E27FC236}">
                <a16:creationId xmlns:a16="http://schemas.microsoft.com/office/drawing/2014/main" id="{C19BFBA5-3E41-40F8-9EFB-9DF730F5B6E4}"/>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2</a:t>
            </a:fld>
            <a:endParaRPr lang="en-US" noProof="0" dirty="0"/>
          </a:p>
        </p:txBody>
      </p:sp>
      <p:pic>
        <p:nvPicPr>
          <p:cNvPr id="6" name="Picture Placeholder 5" descr="A picture containing plant, vegetable&#10;&#10;Description automatically generated">
            <a:extLst>
              <a:ext uri="{FF2B5EF4-FFF2-40B4-BE49-F238E27FC236}">
                <a16:creationId xmlns:a16="http://schemas.microsoft.com/office/drawing/2014/main" id="{6CBA56FD-11F5-F7BA-DB1B-B75771F43A21}"/>
              </a:ext>
            </a:extLst>
          </p:cNvPr>
          <p:cNvPicPr>
            <a:picLocks noGrp="1" noChangeAspect="1"/>
          </p:cNvPicPr>
          <p:nvPr>
            <p:ph type="pic" sz="quarter" idx="13"/>
          </p:nvPr>
        </p:nvPicPr>
        <p:blipFill>
          <a:blip r:embed="rId4">
            <a:extLst>
              <a:ext uri="{837473B0-CC2E-450A-ABE3-18F120FF3D39}">
                <a1611:picAttrSrcUrl xmlns:a1611="http://schemas.microsoft.com/office/drawing/2016/11/main" r:id="rId5"/>
              </a:ext>
            </a:extLst>
          </a:blip>
          <a:srcRect l="10741" r="10741"/>
          <a:stretch>
            <a:fillRect/>
          </a:stretch>
        </p:blipFill>
        <p:spPr/>
      </p:pic>
      <p:sp>
        <p:nvSpPr>
          <p:cNvPr id="7" name="TextBox 6">
            <a:extLst>
              <a:ext uri="{FF2B5EF4-FFF2-40B4-BE49-F238E27FC236}">
                <a16:creationId xmlns:a16="http://schemas.microsoft.com/office/drawing/2014/main" id="{73FDDAE3-3728-5886-FEB8-96EAE46EB80D}"/>
              </a:ext>
            </a:extLst>
          </p:cNvPr>
          <p:cNvSpPr txBox="1"/>
          <p:nvPr/>
        </p:nvSpPr>
        <p:spPr>
          <a:xfrm>
            <a:off x="4076700" y="3429000"/>
            <a:ext cx="4038600" cy="230832"/>
          </a:xfrm>
          <a:prstGeom prst="rect">
            <a:avLst/>
          </a:prstGeom>
          <a:noFill/>
        </p:spPr>
        <p:txBody>
          <a:bodyPr wrap="square" rtlCol="0">
            <a:spAutoFit/>
          </a:bodyPr>
          <a:lstStyle/>
          <a:p>
            <a:r>
              <a:rPr lang="en-US" sz="900">
                <a:hlinkClick r:id="rId5" tooltip="https://researchoutreach.org/articles/clostridium-difficile-infection-risk-factors-potential-vaccines/"/>
              </a:rPr>
              <a:t>This Photo</a:t>
            </a:r>
            <a:r>
              <a:rPr lang="en-US" sz="900"/>
              <a:t> by Unknown Author is licensed under </a:t>
            </a:r>
            <a:r>
              <a:rPr lang="en-US" sz="900">
                <a:hlinkClick r:id="rId6" tooltip="https://creativecommons.org/licenses/by-nc-nd/3.0/"/>
              </a:rPr>
              <a:t>CC BY-NC-ND</a:t>
            </a:r>
            <a:endParaRPr lang="en-US" sz="900"/>
          </a:p>
        </p:txBody>
      </p:sp>
    </p:spTree>
    <p:extLst>
      <p:ext uri="{BB962C8B-B14F-4D97-AF65-F5344CB8AC3E}">
        <p14:creationId xmlns:p14="http://schemas.microsoft.com/office/powerpoint/2010/main" val="21063478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latin typeface="Times New Roman" panose="02020603050405020304" pitchFamily="18" charset="0"/>
                <a:cs typeface="Times New Roman" panose="02020603050405020304" pitchFamily="18" charset="0"/>
              </a:rPr>
              <a:t>Transmission</a:t>
            </a:r>
            <a:r>
              <a:rPr lang="en-US" dirty="0"/>
              <a:t> </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306320"/>
            <a:ext cx="3860800" cy="4551680"/>
          </a:xfrm>
        </p:spPr>
      </p:pic>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4165600" y="2458720"/>
            <a:ext cx="7831327" cy="4261485"/>
          </a:xfrm>
        </p:spPr>
        <p:txBody>
          <a:bodyPr>
            <a:normAutofit fontScale="92500"/>
          </a:bodyPr>
          <a:lstStyle/>
          <a:p>
            <a:pPr marL="742950" lvl="1" indent="-285750" algn="just" rtl="0">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In cattle the disease usually occurs without a history of trauma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 In sheep, skin wounds from shearing, docking, fighting and vulvar or vaginal lacerations from parturition or the fresh navel at birth are the most common routes through which C.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chauvoei</a:t>
            </a:r>
            <a:r>
              <a:rPr lang="en-US" sz="2400" dirty="0">
                <a:effectLst/>
                <a:latin typeface="Times New Roman" panose="02020603050405020304" pitchFamily="18" charset="0"/>
                <a:ea typeface="Calibri" panose="020F0502020204030204" pitchFamily="34" charset="0"/>
                <a:cs typeface="Arial" panose="020B0604020202020204" pitchFamily="34" charset="0"/>
              </a:rPr>
              <a:t> penetrates and infects muscle tissue to cause clinical disease.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Occasional out breaks have occurred in sheep after vaccination against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enterotoxemia</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3</a:t>
            </a:fld>
            <a:endParaRPr lang="en-US" noProof="0" dirty="0"/>
          </a:p>
        </p:txBody>
      </p:sp>
    </p:spTree>
    <p:extLst>
      <p:ext uri="{BB962C8B-B14F-4D97-AF65-F5344CB8AC3E}">
        <p14:creationId xmlns:p14="http://schemas.microsoft.com/office/powerpoint/2010/main" val="107475382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FEA161A-8BA2-C2E1-6602-4EC047800105}"/>
              </a:ext>
            </a:extLst>
          </p:cNvPr>
          <p:cNvSpPr>
            <a:spLocks noGrp="1"/>
          </p:cNvSpPr>
          <p:nvPr>
            <p:ph type="ftr" sz="quarter" idx="11"/>
          </p:nvPr>
        </p:nvSpPr>
        <p:spPr/>
        <p:txBody>
          <a:bodyPr/>
          <a:lstStyle/>
          <a:p>
            <a:pPr>
              <a:defRPr/>
            </a:pPr>
            <a:r>
              <a:rPr lang="en-US">
                <a:effectLst>
                  <a:outerShdw blurRad="38100" dist="38100" dir="2700000" algn="tl">
                    <a:srgbClr val="000000">
                      <a:alpha val="43137"/>
                    </a:srgbClr>
                  </a:outerShdw>
                </a:effectLst>
              </a:rPr>
              <a:t>Presentation title</a:t>
            </a:r>
            <a:endParaRPr lang="en-US" dirty="0">
              <a:effectLst>
                <a:outerShdw blurRad="38100" dist="38100" dir="2700000" algn="tl">
                  <a:srgbClr val="000000">
                    <a:alpha val="43137"/>
                  </a:srgbClr>
                </a:outerShdw>
              </a:effectLst>
            </a:endParaRPr>
          </a:p>
        </p:txBody>
      </p:sp>
      <p:sp>
        <p:nvSpPr>
          <p:cNvPr id="6" name="Date Placeholder 5">
            <a:extLst>
              <a:ext uri="{FF2B5EF4-FFF2-40B4-BE49-F238E27FC236}">
                <a16:creationId xmlns:a16="http://schemas.microsoft.com/office/drawing/2014/main" id="{8A8CCFBE-D968-752F-2B1D-86263608C2E7}"/>
              </a:ext>
            </a:extLst>
          </p:cNvPr>
          <p:cNvSpPr>
            <a:spLocks noGrp="1"/>
          </p:cNvSpPr>
          <p:nvPr>
            <p:ph type="dt" sz="half" idx="10"/>
          </p:nvPr>
        </p:nvSpPr>
        <p:spPr/>
        <p:txBody>
          <a:bodyPr/>
          <a:lstStyle/>
          <a:p>
            <a:pPr>
              <a:defRPr/>
            </a:pPr>
            <a:r>
              <a:rPr lang="en-US">
                <a:effectLst>
                  <a:outerShdw blurRad="38100" dist="38100" dir="2700000" algn="tl">
                    <a:srgbClr val="000000">
                      <a:alpha val="43137"/>
                    </a:srgbClr>
                  </a:outerShdw>
                </a:effectLst>
              </a:rPr>
              <a:t>20XX</a:t>
            </a:r>
            <a:endParaRPr lang="en-US" dirty="0">
              <a:effectLst>
                <a:outerShdw blurRad="38100" dist="38100" dir="2700000" algn="tl">
                  <a:srgbClr val="000000">
                    <a:alpha val="43137"/>
                  </a:srgbClr>
                </a:outerShdw>
              </a:effectLst>
            </a:endParaRPr>
          </a:p>
        </p:txBody>
      </p:sp>
      <p:sp>
        <p:nvSpPr>
          <p:cNvPr id="7" name="Slide Number Placeholder 6">
            <a:extLst>
              <a:ext uri="{FF2B5EF4-FFF2-40B4-BE49-F238E27FC236}">
                <a16:creationId xmlns:a16="http://schemas.microsoft.com/office/drawing/2014/main" id="{2818067F-CEB7-7394-AA9B-48EDE70C0DF9}"/>
              </a:ext>
            </a:extLst>
          </p:cNvPr>
          <p:cNvSpPr>
            <a:spLocks noGrp="1"/>
          </p:cNvSpPr>
          <p:nvPr>
            <p:ph type="sldNum" sz="quarter" idx="12"/>
          </p:nvPr>
        </p:nvSpPr>
        <p:spPr/>
        <p:txBody>
          <a:bodyPr/>
          <a:lstStyle/>
          <a:p>
            <a:pPr>
              <a:defRPr/>
            </a:pPr>
            <a:fld id="{CD6D940D-6D44-4DF9-9322-B4B11F7EDCD0}" type="slidenum">
              <a:rPr lang="en-US" smtClean="0">
                <a:effectLst>
                  <a:outerShdw blurRad="38100" dist="38100" dir="2700000" algn="tl">
                    <a:srgbClr val="000000">
                      <a:alpha val="43137"/>
                    </a:srgbClr>
                  </a:outerShdw>
                </a:effectLst>
              </a:rPr>
              <a:pPr>
                <a:defRPr/>
              </a:pPr>
              <a:t>4</a:t>
            </a:fld>
            <a:endParaRPr lang="en-US" dirty="0">
              <a:effectLst>
                <a:outerShdw blurRad="38100" dist="38100" dir="2700000" algn="tl">
                  <a:srgbClr val="000000">
                    <a:alpha val="43137"/>
                  </a:srgbClr>
                </a:outerShdw>
              </a:effectLst>
            </a:endParaRPr>
          </a:p>
        </p:txBody>
      </p:sp>
      <p:sp>
        <p:nvSpPr>
          <p:cNvPr id="9" name="Rectangle: Rounded Corners 8">
            <a:extLst>
              <a:ext uri="{FF2B5EF4-FFF2-40B4-BE49-F238E27FC236}">
                <a16:creationId xmlns:a16="http://schemas.microsoft.com/office/drawing/2014/main" id="{26F3B28B-2C7D-1C43-9C3A-F33C00D72C60}"/>
              </a:ext>
            </a:extLst>
          </p:cNvPr>
          <p:cNvSpPr/>
          <p:nvPr/>
        </p:nvSpPr>
        <p:spPr>
          <a:xfrm>
            <a:off x="375920" y="1097280"/>
            <a:ext cx="3566160" cy="1889760"/>
          </a:xfrm>
          <a:prstGeom prst="roundRect">
            <a:avLst/>
          </a:prstGeom>
          <a:solidFill>
            <a:schemeClr val="bg2">
              <a:lumMod val="75000"/>
            </a:schemeClr>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Spores of C. </a:t>
            </a:r>
            <a:r>
              <a:rPr lang="en-US" sz="20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chauvoei</a:t>
            </a:r>
            <a:r>
              <a:rPr lang="en-US"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have been found normally in the soil, digestive tract, spleen and liver healthy animals</a:t>
            </a:r>
            <a:endParaRPr lang="en-US" sz="1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0" name="Arrow: Right 9">
            <a:extLst>
              <a:ext uri="{FF2B5EF4-FFF2-40B4-BE49-F238E27FC236}">
                <a16:creationId xmlns:a16="http://schemas.microsoft.com/office/drawing/2014/main" id="{28368A65-CC47-AC50-72C3-959EA0793DBE}"/>
              </a:ext>
            </a:extLst>
          </p:cNvPr>
          <p:cNvSpPr/>
          <p:nvPr/>
        </p:nvSpPr>
        <p:spPr>
          <a:xfrm>
            <a:off x="3942080" y="1290320"/>
            <a:ext cx="1096264" cy="1127760"/>
          </a:xfrm>
          <a:prstGeom prst="rightArrow">
            <a:avLst/>
          </a:prstGeom>
          <a:solidFill>
            <a:schemeClr val="bg2">
              <a:lumMod val="75000"/>
            </a:schemeClr>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7806CFC1-3871-D91E-C54E-D12E545F60C3}"/>
              </a:ext>
            </a:extLst>
          </p:cNvPr>
          <p:cNvSpPr/>
          <p:nvPr/>
        </p:nvSpPr>
        <p:spPr>
          <a:xfrm>
            <a:off x="3255263" y="3870961"/>
            <a:ext cx="3566160" cy="2397758"/>
          </a:xfrm>
          <a:prstGeom prst="roundRect">
            <a:avLst/>
          </a:prstGeom>
          <a:solidFill>
            <a:schemeClr val="bg2">
              <a:lumMod val="75000"/>
            </a:schemeClr>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cause severe necrotizing myositis locally in skeletal muscles and a systemic toxemia that is usually fatal.</a:t>
            </a:r>
            <a:endParaRPr lang="en-US" sz="1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Rounded Corners 11">
            <a:extLst>
              <a:ext uri="{FF2B5EF4-FFF2-40B4-BE49-F238E27FC236}">
                <a16:creationId xmlns:a16="http://schemas.microsoft.com/office/drawing/2014/main" id="{76256B20-5CEE-A50A-BD15-A7DC970749FD}"/>
              </a:ext>
            </a:extLst>
          </p:cNvPr>
          <p:cNvSpPr/>
          <p:nvPr/>
        </p:nvSpPr>
        <p:spPr>
          <a:xfrm>
            <a:off x="8371840" y="3302000"/>
            <a:ext cx="3719830" cy="3144522"/>
          </a:xfrm>
          <a:prstGeom prst="roundRect">
            <a:avLst/>
          </a:prstGeom>
          <a:solidFill>
            <a:schemeClr val="bg2">
              <a:lumMod val="75000"/>
            </a:schemeClr>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C. </a:t>
            </a:r>
            <a:r>
              <a:rPr lang="en-US" sz="2000" dirty="0" err="1">
                <a:solidFill>
                  <a:schemeClr val="bg1"/>
                </a:solidFill>
                <a:effectLst/>
                <a:latin typeface="Times New Roman" panose="02020603050405020304" pitchFamily="18" charset="0"/>
                <a:ea typeface="Calibri" panose="020F0502020204030204" pitchFamily="34" charset="0"/>
                <a:cs typeface="Arial" panose="020B0604020202020204" pitchFamily="34" charset="0"/>
              </a:rPr>
              <a:t>chauvoei</a:t>
            </a:r>
            <a:r>
              <a:rPr lang="en-US"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 produces a number of toxins, such as</a:t>
            </a:r>
          </a:p>
          <a:p>
            <a:pPr algn="just">
              <a:lnSpc>
                <a:spcPct val="107000"/>
              </a:lnSpc>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1- oxygen-stable  </a:t>
            </a:r>
          </a:p>
          <a:p>
            <a:pPr algn="just">
              <a:lnSpc>
                <a:spcPct val="107000"/>
              </a:lnSpc>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2-oxygen-labile </a:t>
            </a:r>
          </a:p>
          <a:p>
            <a:pPr algn="just">
              <a:lnSpc>
                <a:spcPct val="107000"/>
              </a:lnSpc>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3-hemolysins,DNase, </a:t>
            </a:r>
          </a:p>
          <a:p>
            <a:pPr algn="just">
              <a:lnSpc>
                <a:spcPct val="107000"/>
              </a:lnSpc>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4-hyaluronidase, </a:t>
            </a:r>
          </a:p>
          <a:p>
            <a:pPr algn="just">
              <a:lnSpc>
                <a:spcPct val="107000"/>
              </a:lnSpc>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5-neuramidase,.</a:t>
            </a:r>
          </a:p>
        </p:txBody>
      </p:sp>
      <p:sp>
        <p:nvSpPr>
          <p:cNvPr id="13" name="Rectangle: Rounded Corners 12">
            <a:extLst>
              <a:ext uri="{FF2B5EF4-FFF2-40B4-BE49-F238E27FC236}">
                <a16:creationId xmlns:a16="http://schemas.microsoft.com/office/drawing/2014/main" id="{E73042FF-09D9-1DE5-6384-BA6A136BC9E3}"/>
              </a:ext>
            </a:extLst>
          </p:cNvPr>
          <p:cNvSpPr/>
          <p:nvPr/>
        </p:nvSpPr>
        <p:spPr>
          <a:xfrm>
            <a:off x="5038343" y="1072198"/>
            <a:ext cx="4151375" cy="1914842"/>
          </a:xfrm>
          <a:prstGeom prst="roundRect">
            <a:avLst/>
          </a:prstGeom>
          <a:solidFill>
            <a:schemeClr val="bg2">
              <a:lumMod val="75000"/>
            </a:schemeClr>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n-US" sz="2000" dirty="0">
                <a:solidFill>
                  <a:schemeClr val="bg1"/>
                </a:solidFill>
                <a:effectLst/>
                <a:latin typeface="Times New Roman" panose="02020603050405020304" pitchFamily="18" charset="0"/>
                <a:ea typeface="Calibri" panose="020F0502020204030204" pitchFamily="34" charset="0"/>
                <a:cs typeface="Arial" panose="020B0604020202020204" pitchFamily="34" charset="0"/>
              </a:rPr>
              <a:t>In sheep the disease related to tissue laceration and trauma, the stimulus growth of the latent bacterial spores but in cattle is unknown.</a:t>
            </a:r>
            <a:endParaRPr lang="en-US" sz="1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4" name="Arrow: Bent 13">
            <a:extLst>
              <a:ext uri="{FF2B5EF4-FFF2-40B4-BE49-F238E27FC236}">
                <a16:creationId xmlns:a16="http://schemas.microsoft.com/office/drawing/2014/main" id="{E7C11FB8-8C91-D264-9B52-E897F76E03AF}"/>
              </a:ext>
            </a:extLst>
          </p:cNvPr>
          <p:cNvSpPr/>
          <p:nvPr/>
        </p:nvSpPr>
        <p:spPr>
          <a:xfrm rot="5400000">
            <a:off x="9143603" y="1665847"/>
            <a:ext cx="1682271" cy="1590042"/>
          </a:xfrm>
          <a:prstGeom prst="bentArrow">
            <a:avLst/>
          </a:prstGeom>
          <a:solidFill>
            <a:schemeClr val="bg2">
              <a:lumMod val="75000"/>
            </a:schemeClr>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Arrow: Right 14">
            <a:extLst>
              <a:ext uri="{FF2B5EF4-FFF2-40B4-BE49-F238E27FC236}">
                <a16:creationId xmlns:a16="http://schemas.microsoft.com/office/drawing/2014/main" id="{24D45A4C-406F-1E9C-7C16-24D213B1D3B5}"/>
              </a:ext>
            </a:extLst>
          </p:cNvPr>
          <p:cNvSpPr/>
          <p:nvPr/>
        </p:nvSpPr>
        <p:spPr>
          <a:xfrm rot="10800000">
            <a:off x="6821423" y="4310381"/>
            <a:ext cx="1514854" cy="1127760"/>
          </a:xfrm>
          <a:prstGeom prst="rightArrow">
            <a:avLst/>
          </a:prstGeom>
          <a:solidFill>
            <a:schemeClr val="bg2">
              <a:lumMod val="75000"/>
            </a:schemeClr>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73F1F756-66A9-FC13-D996-2AF1A8FB3FF3}"/>
              </a:ext>
            </a:extLst>
          </p:cNvPr>
          <p:cNvSpPr/>
          <p:nvPr/>
        </p:nvSpPr>
        <p:spPr>
          <a:xfrm>
            <a:off x="375920" y="69215"/>
            <a:ext cx="3566160" cy="796290"/>
          </a:xfrm>
          <a:prstGeom prst="roundRect">
            <a:avLst/>
          </a:prstGeom>
          <a:solidFill>
            <a:schemeClr val="bg2">
              <a:lumMod val="75000"/>
            </a:schemeClr>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07000"/>
              </a:lnSpc>
              <a:spcAft>
                <a:spcPts val="800"/>
              </a:spcAft>
            </a:pP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Pathogenesis</a:t>
            </a:r>
            <a:r>
              <a:rPr lang="en-US" sz="16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9673820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2000"/>
                                        <p:tgtEl>
                                          <p:spTgt spid="9"/>
                                        </p:tgtEl>
                                      </p:cBhvr>
                                    </p:animEffect>
                                    <p:anim calcmode="lin" valueType="num">
                                      <p:cBhvr>
                                        <p:cTn id="15" dur="2000" fill="hold"/>
                                        <p:tgtEl>
                                          <p:spTgt spid="9"/>
                                        </p:tgtEl>
                                        <p:attrNameLst>
                                          <p:attrName>ppt_w</p:attrName>
                                        </p:attrNameLst>
                                      </p:cBhvr>
                                      <p:tavLst>
                                        <p:tav tm="0" fmla="#ppt_w*sin(2.5*pi*$)">
                                          <p:val>
                                            <p:fltVal val="0"/>
                                          </p:val>
                                        </p:tav>
                                        <p:tav tm="100000">
                                          <p:val>
                                            <p:fltVal val="1"/>
                                          </p:val>
                                        </p:tav>
                                      </p:tavLst>
                                    </p:anim>
                                    <p:anim calcmode="lin" valueType="num">
                                      <p:cBhvr>
                                        <p:cTn id="16"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fltVal val="0"/>
                                          </p:val>
                                        </p:tav>
                                        <p:tav tm="100000">
                                          <p:val>
                                            <p:strVal val="#ppt_w"/>
                                          </p:val>
                                        </p:tav>
                                      </p:tavLst>
                                    </p:anim>
                                    <p:anim calcmode="lin" valueType="num">
                                      <p:cBhvr>
                                        <p:cTn id="22" dur="1000" fill="hold"/>
                                        <p:tgtEl>
                                          <p:spTgt spid="10"/>
                                        </p:tgtEl>
                                        <p:attrNameLst>
                                          <p:attrName>ppt_h</p:attrName>
                                        </p:attrNameLst>
                                      </p:cBhvr>
                                      <p:tavLst>
                                        <p:tav tm="0">
                                          <p:val>
                                            <p:fltVal val="0"/>
                                          </p:val>
                                        </p:tav>
                                        <p:tav tm="100000">
                                          <p:val>
                                            <p:strVal val="#ppt_h"/>
                                          </p:val>
                                        </p:tav>
                                      </p:tavLst>
                                    </p:anim>
                                    <p:anim calcmode="lin" valueType="num">
                                      <p:cBhvr>
                                        <p:cTn id="23" dur="1000" fill="hold"/>
                                        <p:tgtEl>
                                          <p:spTgt spid="10"/>
                                        </p:tgtEl>
                                        <p:attrNameLst>
                                          <p:attrName>style.rotation</p:attrName>
                                        </p:attrNameLst>
                                      </p:cBhvr>
                                      <p:tavLst>
                                        <p:tav tm="0">
                                          <p:val>
                                            <p:fltVal val="90"/>
                                          </p:val>
                                        </p:tav>
                                        <p:tav tm="100000">
                                          <p:val>
                                            <p:fltVal val="0"/>
                                          </p:val>
                                        </p:tav>
                                      </p:tavLst>
                                    </p:anim>
                                    <p:animEffect transition="in" filter="fade">
                                      <p:cBhvr>
                                        <p:cTn id="24" dur="10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heel(1)">
                                      <p:cBhvr>
                                        <p:cTn id="29" dur="20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randombar(horizontal)">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p:cTn id="39" dur="500" fill="hold"/>
                                        <p:tgtEl>
                                          <p:spTgt spid="12"/>
                                        </p:tgtEl>
                                        <p:attrNameLst>
                                          <p:attrName>ppt_w</p:attrName>
                                        </p:attrNameLst>
                                      </p:cBhvr>
                                      <p:tavLst>
                                        <p:tav tm="0">
                                          <p:val>
                                            <p:fltVal val="0"/>
                                          </p:val>
                                        </p:tav>
                                        <p:tav tm="100000">
                                          <p:val>
                                            <p:strVal val="#ppt_w"/>
                                          </p:val>
                                        </p:tav>
                                      </p:tavLst>
                                    </p:anim>
                                    <p:anim calcmode="lin" valueType="num">
                                      <p:cBhvr>
                                        <p:cTn id="40" dur="500" fill="hold"/>
                                        <p:tgtEl>
                                          <p:spTgt spid="12"/>
                                        </p:tgtEl>
                                        <p:attrNameLst>
                                          <p:attrName>ppt_h</p:attrName>
                                        </p:attrNameLst>
                                      </p:cBhvr>
                                      <p:tavLst>
                                        <p:tav tm="0">
                                          <p:val>
                                            <p:fltVal val="0"/>
                                          </p:val>
                                        </p:tav>
                                        <p:tav tm="100000">
                                          <p:val>
                                            <p:strVal val="#ppt_h"/>
                                          </p:val>
                                        </p:tav>
                                      </p:tavLst>
                                    </p:anim>
                                    <p:animEffect transition="in" filter="fade">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randombar(horizontal)">
                                      <p:cBhvr>
                                        <p:cTn id="46" dur="500"/>
                                        <p:tgtEl>
                                          <p:spTgt spid="15"/>
                                        </p:tgtEl>
                                      </p:cBhvr>
                                    </p:animEffect>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wipe(down)">
                                      <p:cBhvr>
                                        <p:cTn id="51" dur="580">
                                          <p:stCondLst>
                                            <p:cond delay="0"/>
                                          </p:stCondLst>
                                        </p:cTn>
                                        <p:tgtEl>
                                          <p:spTgt spid="11"/>
                                        </p:tgtEl>
                                      </p:cBhvr>
                                    </p:animEffect>
                                    <p:anim calcmode="lin" valueType="num">
                                      <p:cBhvr>
                                        <p:cTn id="52"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7" dur="26">
                                          <p:stCondLst>
                                            <p:cond delay="650"/>
                                          </p:stCondLst>
                                        </p:cTn>
                                        <p:tgtEl>
                                          <p:spTgt spid="11"/>
                                        </p:tgtEl>
                                      </p:cBhvr>
                                      <p:to x="100000" y="60000"/>
                                    </p:animScale>
                                    <p:animScale>
                                      <p:cBhvr>
                                        <p:cTn id="58" dur="166" decel="50000">
                                          <p:stCondLst>
                                            <p:cond delay="676"/>
                                          </p:stCondLst>
                                        </p:cTn>
                                        <p:tgtEl>
                                          <p:spTgt spid="11"/>
                                        </p:tgtEl>
                                      </p:cBhvr>
                                      <p:to x="100000" y="100000"/>
                                    </p:animScale>
                                    <p:animScale>
                                      <p:cBhvr>
                                        <p:cTn id="59" dur="26">
                                          <p:stCondLst>
                                            <p:cond delay="1312"/>
                                          </p:stCondLst>
                                        </p:cTn>
                                        <p:tgtEl>
                                          <p:spTgt spid="11"/>
                                        </p:tgtEl>
                                      </p:cBhvr>
                                      <p:to x="100000" y="80000"/>
                                    </p:animScale>
                                    <p:animScale>
                                      <p:cBhvr>
                                        <p:cTn id="60" dur="166" decel="50000">
                                          <p:stCondLst>
                                            <p:cond delay="1338"/>
                                          </p:stCondLst>
                                        </p:cTn>
                                        <p:tgtEl>
                                          <p:spTgt spid="11"/>
                                        </p:tgtEl>
                                      </p:cBhvr>
                                      <p:to x="100000" y="100000"/>
                                    </p:animScale>
                                    <p:animScale>
                                      <p:cBhvr>
                                        <p:cTn id="61" dur="26">
                                          <p:stCondLst>
                                            <p:cond delay="1642"/>
                                          </p:stCondLst>
                                        </p:cTn>
                                        <p:tgtEl>
                                          <p:spTgt spid="11"/>
                                        </p:tgtEl>
                                      </p:cBhvr>
                                      <p:to x="100000" y="90000"/>
                                    </p:animScale>
                                    <p:animScale>
                                      <p:cBhvr>
                                        <p:cTn id="62" dur="166" decel="50000">
                                          <p:stCondLst>
                                            <p:cond delay="1668"/>
                                          </p:stCondLst>
                                        </p:cTn>
                                        <p:tgtEl>
                                          <p:spTgt spid="11"/>
                                        </p:tgtEl>
                                      </p:cBhvr>
                                      <p:to x="100000" y="100000"/>
                                    </p:animScale>
                                    <p:animScale>
                                      <p:cBhvr>
                                        <p:cTn id="63" dur="26">
                                          <p:stCondLst>
                                            <p:cond delay="1808"/>
                                          </p:stCondLst>
                                        </p:cTn>
                                        <p:tgtEl>
                                          <p:spTgt spid="11"/>
                                        </p:tgtEl>
                                      </p:cBhvr>
                                      <p:to x="100000" y="95000"/>
                                    </p:animScale>
                                    <p:animScale>
                                      <p:cBhvr>
                                        <p:cTn id="64"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itle 26">
            <a:extLst>
              <a:ext uri="{FF2B5EF4-FFF2-40B4-BE49-F238E27FC236}">
                <a16:creationId xmlns:a16="http://schemas.microsoft.com/office/drawing/2014/main" id="{28E6A4D9-12A1-4CD4-99EA-5C5ECDEF8A33}"/>
              </a:ext>
            </a:extLst>
          </p:cNvPr>
          <p:cNvSpPr>
            <a:spLocks noGrp="1"/>
          </p:cNvSpPr>
          <p:nvPr>
            <p:ph type="title"/>
          </p:nvPr>
        </p:nvSpPr>
        <p:spPr>
          <a:xfrm>
            <a:off x="0" y="1280160"/>
            <a:ext cx="2970415" cy="1757680"/>
          </a:xfrm>
        </p:spPr>
        <p:txBody>
          <a:bodyPr>
            <a:normAutofit fontScale="90000"/>
          </a:bodyPr>
          <a:lstStyle/>
          <a:p>
            <a:r>
              <a:rPr lang="en-US" dirty="0">
                <a:latin typeface="Times New Roman" panose="02020603050405020304" pitchFamily="18" charset="0"/>
                <a:cs typeface="Times New Roman" panose="02020603050405020304" pitchFamily="18" charset="0"/>
              </a:rPr>
              <a:t>CLINICAL FINDING </a:t>
            </a:r>
          </a:p>
        </p:txBody>
      </p:sp>
      <p:sp>
        <p:nvSpPr>
          <p:cNvPr id="3" name="Footer Placeholder 2">
            <a:extLst>
              <a:ext uri="{FF2B5EF4-FFF2-40B4-BE49-F238E27FC236}">
                <a16:creationId xmlns:a16="http://schemas.microsoft.com/office/drawing/2014/main" id="{9560E5A8-009D-4CBD-BADB-91488482E162}"/>
              </a:ext>
            </a:extLst>
          </p:cNvPr>
          <p:cNvSpPr>
            <a:spLocks noGrp="1"/>
          </p:cNvSpPr>
          <p:nvPr>
            <p:ph type="ftr" sz="quarter" idx="11"/>
          </p:nvPr>
        </p:nvSpPr>
        <p:spPr>
          <a:xfrm>
            <a:off x="199277" y="6356350"/>
            <a:ext cx="2771138" cy="365125"/>
          </a:xfrm>
        </p:spPr>
        <p:txBody>
          <a:bodyPr/>
          <a:lstStyle/>
          <a:p>
            <a:r>
              <a:rPr lang="en-US" dirty="0"/>
              <a:t>Presentation title</a:t>
            </a:r>
          </a:p>
        </p:txBody>
      </p:sp>
      <p:sp>
        <p:nvSpPr>
          <p:cNvPr id="4" name="Date Placeholder 3">
            <a:extLst>
              <a:ext uri="{FF2B5EF4-FFF2-40B4-BE49-F238E27FC236}">
                <a16:creationId xmlns:a16="http://schemas.microsoft.com/office/drawing/2014/main" id="{6148B91A-117A-42B4-842E-633AFA930E7F}"/>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4DB248E8-80F2-482E-B0AF-EE7EBC7C3EAD}"/>
              </a:ext>
            </a:extLst>
          </p:cNvPr>
          <p:cNvSpPr>
            <a:spLocks noGrp="1"/>
          </p:cNvSpPr>
          <p:nvPr>
            <p:ph type="sldNum" sz="quarter" idx="12"/>
          </p:nvPr>
        </p:nvSpPr>
        <p:spPr>
          <a:xfrm>
            <a:off x="11365992" y="6356350"/>
            <a:ext cx="630936" cy="365125"/>
          </a:xfrm>
        </p:spPr>
        <p:txBody>
          <a:bodyPr/>
          <a:lstStyle/>
          <a:p>
            <a:pPr lvl="0"/>
            <a:fld id="{06B786C7-B8F9-4072-AAAA-17258464D730}" type="slidenum">
              <a:rPr lang="en-US" noProof="0" smtClean="0"/>
              <a:pPr lvl="0"/>
              <a:t>5</a:t>
            </a:fld>
            <a:endParaRPr lang="en-US" noProof="0" dirty="0"/>
          </a:p>
        </p:txBody>
      </p:sp>
      <p:sp>
        <p:nvSpPr>
          <p:cNvPr id="8" name="TextBox 7">
            <a:extLst>
              <a:ext uri="{FF2B5EF4-FFF2-40B4-BE49-F238E27FC236}">
                <a16:creationId xmlns:a16="http://schemas.microsoft.com/office/drawing/2014/main" id="{1A81B57C-E8BA-53C5-E69A-00D42D4054FA}"/>
              </a:ext>
            </a:extLst>
          </p:cNvPr>
          <p:cNvSpPr txBox="1"/>
          <p:nvPr/>
        </p:nvSpPr>
        <p:spPr>
          <a:xfrm>
            <a:off x="3332480" y="233283"/>
            <a:ext cx="8660243" cy="5283498"/>
          </a:xfrm>
          <a:prstGeom prst="rect">
            <a:avLst/>
          </a:prstGeom>
          <a:noFill/>
        </p:spPr>
        <p:txBody>
          <a:bodyPr wrap="square">
            <a:spAutoFit/>
          </a:bodyPr>
          <a:lstStyle/>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In cattle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i="1" dirty="0">
                <a:effectLst/>
                <a:latin typeface="Times New Roman" panose="02020603050405020304" pitchFamily="18" charset="0"/>
                <a:ea typeface="Calibri" panose="020F0502020204030204" pitchFamily="34" charset="0"/>
                <a:cs typeface="Arial" panose="020B0604020202020204" pitchFamily="34" charset="0"/>
              </a:rPr>
              <a:t>In the early stages, the swelling is hot and painful to the touch but soon becomes cold and painless, and edema and emphysema can be felt.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The skin is discolored and soon becomes dry and cracked.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The animal will be found to be very depressed, have complete anorexia and ruminal stasis, and have a high temperature (41° C).</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r>
              <a:rPr lang="en-US" sz="2400" b="1" i="1" dirty="0">
                <a:effectLst/>
                <a:latin typeface="Times New Roman" panose="02020603050405020304" pitchFamily="18" charset="0"/>
                <a:ea typeface="Calibri" panose="020F0502020204030204" pitchFamily="34" charset="0"/>
              </a:rPr>
              <a:t>The animal is observed before death there is severe lameness, usually with pronounced swelling of the upper part of the affected leg.</a:t>
            </a:r>
            <a:endParaRPr lang="en-US" sz="2400" dirty="0"/>
          </a:p>
        </p:txBody>
      </p:sp>
    </p:spTree>
    <p:extLst>
      <p:ext uri="{BB962C8B-B14F-4D97-AF65-F5344CB8AC3E}">
        <p14:creationId xmlns:p14="http://schemas.microsoft.com/office/powerpoint/2010/main" val="43464125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E3ED7-2C0A-4C1E-7596-1B93FA5D1B40}"/>
              </a:ext>
            </a:extLst>
          </p:cNvPr>
          <p:cNvSpPr>
            <a:spLocks noGrp="1"/>
          </p:cNvSpPr>
          <p:nvPr>
            <p:ph type="title"/>
          </p:nvPr>
        </p:nvSpPr>
        <p:spPr>
          <a:xfrm>
            <a:off x="199278" y="875030"/>
            <a:ext cx="2771138" cy="1390650"/>
          </a:xfrm>
        </p:spPr>
        <p:txBody>
          <a:bodyPr>
            <a:normAutofit/>
          </a:bodyPr>
          <a:lstStyle/>
          <a:p>
            <a:r>
              <a:rPr lang="en-US" sz="4000" dirty="0">
                <a:latin typeface="Times New Roman" panose="02020603050405020304" pitchFamily="18" charset="0"/>
                <a:cs typeface="Times New Roman" panose="02020603050405020304" pitchFamily="18" charset="0"/>
              </a:rPr>
              <a:t>CLINICAL FINDING </a:t>
            </a:r>
            <a:endParaRPr lang="en-US" sz="4000" dirty="0"/>
          </a:p>
        </p:txBody>
      </p:sp>
      <p:sp>
        <p:nvSpPr>
          <p:cNvPr id="3" name="Footer Placeholder 2">
            <a:extLst>
              <a:ext uri="{FF2B5EF4-FFF2-40B4-BE49-F238E27FC236}">
                <a16:creationId xmlns:a16="http://schemas.microsoft.com/office/drawing/2014/main" id="{F75E463E-5C87-CED4-6B93-6A87A26D8343}"/>
              </a:ext>
            </a:extLst>
          </p:cNvPr>
          <p:cNvSpPr>
            <a:spLocks noGrp="1"/>
          </p:cNvSpPr>
          <p:nvPr>
            <p:ph type="ftr" sz="quarter" idx="11"/>
          </p:nvPr>
        </p:nvSpPr>
        <p:spPr/>
        <p:txBody>
          <a:bodyPr/>
          <a:lstStyle/>
          <a:p>
            <a:pPr>
              <a:defRPr/>
            </a:pPr>
            <a:r>
              <a:rPr lang="en-US"/>
              <a:t>Presentation title</a:t>
            </a:r>
            <a:endParaRPr lang="en-US" dirty="0"/>
          </a:p>
        </p:txBody>
      </p:sp>
      <p:sp>
        <p:nvSpPr>
          <p:cNvPr id="5" name="Date Placeholder 4">
            <a:extLst>
              <a:ext uri="{FF2B5EF4-FFF2-40B4-BE49-F238E27FC236}">
                <a16:creationId xmlns:a16="http://schemas.microsoft.com/office/drawing/2014/main" id="{A6843846-5865-2997-DE22-E49567D80E00}"/>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41F2AA13-9E90-C3C8-6525-76D65B7AA37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8" name="TextBox 7">
            <a:extLst>
              <a:ext uri="{FF2B5EF4-FFF2-40B4-BE49-F238E27FC236}">
                <a16:creationId xmlns:a16="http://schemas.microsoft.com/office/drawing/2014/main" id="{DD4BC5AD-84EA-3F40-B699-66C35D2A7A82}"/>
              </a:ext>
            </a:extLst>
          </p:cNvPr>
          <p:cNvSpPr txBox="1"/>
          <p:nvPr/>
        </p:nvSpPr>
        <p:spPr>
          <a:xfrm>
            <a:off x="3168762" y="1570355"/>
            <a:ext cx="8823960" cy="3357458"/>
          </a:xfrm>
          <a:prstGeom prst="rect">
            <a:avLst/>
          </a:prstGeom>
          <a:noFill/>
        </p:spPr>
        <p:txBody>
          <a:bodyPr wrap="square">
            <a:spAutoFit/>
          </a:bodyPr>
          <a:lstStyle/>
          <a:p>
            <a:pPr algn="just">
              <a:lnSpc>
                <a:spcPct val="150000"/>
              </a:lnSpc>
              <a:spcAft>
                <a:spcPts val="8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In Sheep </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800" dirty="0">
                <a:effectLst/>
                <a:latin typeface="Times New Roman" panose="02020603050405020304" pitchFamily="18" charset="0"/>
                <a:ea typeface="Calibri" panose="020F0502020204030204" pitchFamily="34" charset="0"/>
                <a:cs typeface="Arial" panose="020B0604020202020204" pitchFamily="34" charset="0"/>
              </a:rPr>
              <a:t>A stiff gait, and the sheep is disinclined to move because of severe lameness in one limb or, more commonly, in several limbs. The lameness may be severe enough to prevent walking.</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3814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96F21-ABC8-0099-857B-0A244E66ECBE}"/>
              </a:ext>
            </a:extLst>
          </p:cNvPr>
          <p:cNvSpPr>
            <a:spLocks noGrp="1"/>
          </p:cNvSpPr>
          <p:nvPr>
            <p:ph type="title"/>
          </p:nvPr>
        </p:nvSpPr>
        <p:spPr>
          <a:xfrm>
            <a:off x="1" y="996950"/>
            <a:ext cx="2716212" cy="2538730"/>
          </a:xfrm>
        </p:spPr>
        <p:txBody>
          <a:bodyPr>
            <a:normAutofit/>
          </a:bodyPr>
          <a:lstStyle/>
          <a:p>
            <a:r>
              <a:rPr lang="en-US" sz="4000" dirty="0">
                <a:latin typeface="Times New Roman" panose="02020603050405020304" pitchFamily="18" charset="0"/>
                <a:cs typeface="Times New Roman" panose="02020603050405020304" pitchFamily="18" charset="0"/>
              </a:rPr>
              <a:t>Clinical pathology </a:t>
            </a:r>
          </a:p>
        </p:txBody>
      </p:sp>
      <p:sp>
        <p:nvSpPr>
          <p:cNvPr id="3" name="Footer Placeholder 2">
            <a:extLst>
              <a:ext uri="{FF2B5EF4-FFF2-40B4-BE49-F238E27FC236}">
                <a16:creationId xmlns:a16="http://schemas.microsoft.com/office/drawing/2014/main" id="{60212652-E7AC-C16D-839E-148988579FC8}"/>
              </a:ext>
            </a:extLst>
          </p:cNvPr>
          <p:cNvSpPr>
            <a:spLocks noGrp="1"/>
          </p:cNvSpPr>
          <p:nvPr>
            <p:ph type="ftr" sz="quarter" idx="11"/>
          </p:nvPr>
        </p:nvSpPr>
        <p:spPr/>
        <p:txBody>
          <a:bodyPr/>
          <a:lstStyle/>
          <a:p>
            <a:pPr>
              <a:defRPr/>
            </a:pPr>
            <a:r>
              <a:rPr lang="en-US"/>
              <a:t>Presentation title</a:t>
            </a:r>
            <a:endParaRPr lang="en-US" dirty="0"/>
          </a:p>
        </p:txBody>
      </p:sp>
      <p:sp>
        <p:nvSpPr>
          <p:cNvPr id="5" name="Date Placeholder 4">
            <a:extLst>
              <a:ext uri="{FF2B5EF4-FFF2-40B4-BE49-F238E27FC236}">
                <a16:creationId xmlns:a16="http://schemas.microsoft.com/office/drawing/2014/main" id="{67886E23-3F11-3A92-0D10-FB6E1789D7A9}"/>
              </a:ext>
            </a:extLst>
          </p:cNvPr>
          <p:cNvSpPr>
            <a:spLocks noGrp="1"/>
          </p:cNvSpPr>
          <p:nvPr>
            <p:ph type="dt" sz="half" idx="10"/>
          </p:nvPr>
        </p:nvSpPr>
        <p:spPr/>
        <p:txBody>
          <a:bodyPr/>
          <a:lstStyle/>
          <a:p>
            <a:pPr>
              <a:defRPr/>
            </a:pPr>
            <a:r>
              <a:rPr lang="en-US">
                <a:solidFill>
                  <a:prstClr val="black"/>
                </a:solidFill>
              </a:rPr>
              <a:t>20XX</a:t>
            </a:r>
            <a:endParaRPr lang="en-US" dirty="0">
              <a:solidFill>
                <a:prstClr val="black"/>
              </a:solidFill>
            </a:endParaRPr>
          </a:p>
        </p:txBody>
      </p:sp>
      <p:sp>
        <p:nvSpPr>
          <p:cNvPr id="6" name="Slide Number Placeholder 5">
            <a:extLst>
              <a:ext uri="{FF2B5EF4-FFF2-40B4-BE49-F238E27FC236}">
                <a16:creationId xmlns:a16="http://schemas.microsoft.com/office/drawing/2014/main" id="{A3C72830-5EB5-680B-5DDD-44FA7CB7C0E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
        <p:nvSpPr>
          <p:cNvPr id="10" name="TextBox 9">
            <a:extLst>
              <a:ext uri="{FF2B5EF4-FFF2-40B4-BE49-F238E27FC236}">
                <a16:creationId xmlns:a16="http://schemas.microsoft.com/office/drawing/2014/main" id="{ACD5E8E5-A749-E9BF-EAB2-1529FD118D6B}"/>
              </a:ext>
            </a:extLst>
          </p:cNvPr>
          <p:cNvSpPr txBox="1"/>
          <p:nvPr/>
        </p:nvSpPr>
        <p:spPr>
          <a:xfrm>
            <a:off x="3169920" y="1268248"/>
            <a:ext cx="8737599" cy="4321504"/>
          </a:xfrm>
          <a:prstGeom prst="rect">
            <a:avLst/>
          </a:prstGeom>
          <a:noFill/>
        </p:spPr>
        <p:txBody>
          <a:bodyPr wrap="square">
            <a:spAutoFit/>
          </a:bodyPr>
          <a:lstStyle/>
          <a:p>
            <a:pPr marL="342900" lvl="0" indent="-342900" algn="just" rtl="0">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Culture from needle biopsy.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No diagnostic change in hematology or serum biochemistry.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b="1" dirty="0">
                <a:effectLst/>
                <a:latin typeface="Times New Roman" panose="02020603050405020304" pitchFamily="18" charset="0"/>
                <a:ea typeface="Calibri" panose="020F0502020204030204" pitchFamily="34" charset="0"/>
                <a:cs typeface="Arial" panose="020B0604020202020204" pitchFamily="34" charset="0"/>
              </a:rPr>
              <a:t>Necropsy findings</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Myositis; dark, rancid odor, metallic sheen on the cut surface.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Diagnostic confirmation</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Fluorescent antibody identification of C.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chauvoei</a:t>
            </a:r>
            <a:r>
              <a:rPr lang="en-US" sz="2400" dirty="0">
                <a:effectLst/>
                <a:latin typeface="Times New Roman" panose="02020603050405020304" pitchFamily="18" charset="0"/>
                <a:ea typeface="Calibri" panose="020F0502020204030204" pitchFamily="34" charset="0"/>
                <a:cs typeface="Arial" panose="020B0604020202020204" pitchFamily="34" charset="0"/>
              </a:rPr>
              <a:t> in lesion.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400" dirty="0">
                <a:effectLst/>
                <a:latin typeface="Times New Roman" panose="02020603050405020304" pitchFamily="18" charset="0"/>
                <a:ea typeface="Calibri" panose="020F0502020204030204" pitchFamily="34" charset="0"/>
                <a:cs typeface="Arial" panose="020B0604020202020204" pitchFamily="34" charset="0"/>
              </a:rPr>
              <a:t>PCR</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482937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descr="A picture containing sky, outdoor, mountain, tent">
            <a:extLst>
              <a:ext uri="{FF2B5EF4-FFF2-40B4-BE49-F238E27FC236}">
                <a16:creationId xmlns:a16="http://schemas.microsoft.com/office/drawing/2014/main" id="{284A1AA7-2E90-4B15-88DA-97825B64484E}"/>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a:stretch/>
        </p:blipFill>
        <p:spPr>
          <a:xfrm>
            <a:off x="-2" y="0"/>
            <a:ext cx="12192000" cy="6858000"/>
          </a:xfrm>
        </p:spPr>
      </p:pic>
      <p:sp>
        <p:nvSpPr>
          <p:cNvPr id="3" name="Title 2">
            <a:extLst>
              <a:ext uri="{FF2B5EF4-FFF2-40B4-BE49-F238E27FC236}">
                <a16:creationId xmlns:a16="http://schemas.microsoft.com/office/drawing/2014/main" id="{8AC7AC30-1251-40E1-9808-1FB902C4C199}"/>
              </a:ext>
            </a:extLst>
          </p:cNvPr>
          <p:cNvSpPr>
            <a:spLocks noGrp="1"/>
          </p:cNvSpPr>
          <p:nvPr>
            <p:ph type="ctrTitle"/>
          </p:nvPr>
        </p:nvSpPr>
        <p:spPr>
          <a:xfrm>
            <a:off x="324196" y="375920"/>
            <a:ext cx="4837176" cy="3703576"/>
          </a:xfrm>
        </p:spPr>
        <p:txBody>
          <a:bodyPr>
            <a:normAutofit fontScale="90000"/>
          </a:bodyPr>
          <a:lstStyle/>
          <a:p>
            <a:pPr algn="l">
              <a:lnSpc>
                <a:spcPct val="150000"/>
              </a:lnSpc>
              <a:spcAft>
                <a:spcPts val="8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DIFFERENTIAL DIAGNOSIS</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Times New Roman" panose="02020603050405020304" pitchFamily="18" charset="0"/>
                <a:ea typeface="Calibri" panose="020F0502020204030204" pitchFamily="34" charset="0"/>
                <a:cs typeface="Arial" panose="020B0604020202020204" pitchFamily="34" charset="0"/>
              </a:rPr>
              <a:t> 1- Malignant edema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2- </a:t>
            </a:r>
            <a:r>
              <a:rPr lang="en-US" sz="2400" dirty="0">
                <a:effectLst/>
                <a:latin typeface="Times New Roman" panose="02020603050405020304" pitchFamily="18" charset="0"/>
                <a:ea typeface="Calibri" panose="020F0502020204030204" pitchFamily="34" charset="0"/>
                <a:cs typeface="Arial" panose="020B0604020202020204" pitchFamily="34" charset="0"/>
              </a:rPr>
              <a:t>Anthrax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3- </a:t>
            </a:r>
            <a:r>
              <a:rPr lang="en-US" sz="2400" dirty="0">
                <a:effectLst/>
                <a:latin typeface="Times New Roman" panose="02020603050405020304" pitchFamily="18" charset="0"/>
                <a:ea typeface="Calibri" panose="020F0502020204030204" pitchFamily="34" charset="0"/>
                <a:cs typeface="Arial" panose="020B0604020202020204" pitchFamily="34" charset="0"/>
              </a:rPr>
              <a:t>Lightning strike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4- </a:t>
            </a:r>
            <a:r>
              <a:rPr lang="en-US" sz="2400" dirty="0">
                <a:effectLst/>
                <a:latin typeface="Times New Roman" panose="02020603050405020304" pitchFamily="18" charset="0"/>
                <a:ea typeface="Calibri" panose="020F0502020204030204" pitchFamily="34" charset="0"/>
                <a:cs typeface="Arial" panose="020B0604020202020204" pitchFamily="34" charset="0"/>
              </a:rPr>
              <a:t>Bacillary hemoglobinuria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effectLst/>
                <a:latin typeface="Calibri" panose="020F0502020204030204" pitchFamily="34" charset="0"/>
                <a:ea typeface="Calibri" panose="020F0502020204030204" pitchFamily="34" charset="0"/>
                <a:cs typeface="Arial" panose="020B0604020202020204" pitchFamily="34" charset="0"/>
              </a:rPr>
              <a:t>4- </a:t>
            </a:r>
            <a:r>
              <a:rPr lang="en-US" sz="2400" dirty="0">
                <a:effectLst/>
                <a:latin typeface="Times New Roman" panose="02020603050405020304" pitchFamily="18" charset="0"/>
                <a:ea typeface="Calibri" panose="020F0502020204030204" pitchFamily="34" charset="0"/>
                <a:cs typeface="Arial" panose="020B0604020202020204" pitchFamily="34" charset="0"/>
              </a:rPr>
              <a:t>Other causes of sudden unexpected death</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ubtitle 3">
            <a:extLst>
              <a:ext uri="{FF2B5EF4-FFF2-40B4-BE49-F238E27FC236}">
                <a16:creationId xmlns:a16="http://schemas.microsoft.com/office/drawing/2014/main" id="{4154B60C-7CE6-4829-87C0-7B4B3E16851E}"/>
              </a:ext>
            </a:extLst>
          </p:cNvPr>
          <p:cNvSpPr>
            <a:spLocks noGrp="1"/>
          </p:cNvSpPr>
          <p:nvPr>
            <p:ph type="subTitle" idx="1"/>
          </p:nvPr>
        </p:nvSpPr>
        <p:spPr>
          <a:xfrm>
            <a:off x="5485570" y="375919"/>
            <a:ext cx="6157790" cy="4217035"/>
          </a:xfrm>
          <a:gradFill flip="none" rotWithShape="1">
            <a:gsLst>
              <a:gs pos="77000">
                <a:srgbClr val="000000">
                  <a:alpha val="30000"/>
                </a:srgbClr>
              </a:gs>
              <a:gs pos="33000">
                <a:srgbClr val="000000">
                  <a:alpha val="20000"/>
                </a:srgbClr>
              </a:gs>
              <a:gs pos="0">
                <a:srgbClr val="000000">
                  <a:alpha val="0"/>
                </a:srgbClr>
              </a:gs>
              <a:gs pos="100000">
                <a:srgbClr val="000000">
                  <a:alpha val="30000"/>
                </a:srgbClr>
              </a:gs>
            </a:gsLst>
            <a:path path="circle">
              <a:fillToRect l="50000" t="50000" r="50000" b="50000"/>
            </a:path>
            <a:tileRect/>
          </a:gradFill>
          <a:ln>
            <a:noFill/>
          </a:ln>
        </p:spPr>
        <p:txBody>
          <a:bodyPr>
            <a:noAutofit/>
          </a:bodyPr>
          <a:lstStyle/>
          <a:p>
            <a:pPr algn="just">
              <a:lnSpc>
                <a:spcPct val="150000"/>
              </a:lnSpc>
              <a:spcAft>
                <a:spcPts val="8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TREATMENT AND CONTROL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buFont typeface="+mj-lt"/>
              <a:buAutoNum type="arabicPeriod"/>
            </a:pPr>
            <a:r>
              <a:rPr lang="en-US" sz="2000" dirty="0">
                <a:effectLst/>
                <a:latin typeface="Times New Roman" panose="02020603050405020304" pitchFamily="18" charset="0"/>
                <a:ea typeface="Calibri" panose="020F0502020204030204" pitchFamily="34" charset="0"/>
                <a:cs typeface="Arial" panose="020B0604020202020204" pitchFamily="34" charset="0"/>
              </a:rPr>
              <a:t>Treatment Penicillin G sodium/potassium (44,000 IU/kg IV q6–8h).</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mj-lt"/>
              <a:buAutoNum type="arabicPeriod"/>
            </a:pPr>
            <a:r>
              <a:rPr lang="en-US" sz="2000" dirty="0">
                <a:effectLst/>
                <a:latin typeface="Times New Roman" panose="02020603050405020304" pitchFamily="18" charset="0"/>
                <a:ea typeface="Calibri" panose="020F0502020204030204" pitchFamily="34" charset="0"/>
                <a:cs typeface="Arial" panose="020B0604020202020204" pitchFamily="34" charset="0"/>
              </a:rPr>
              <a:t>Clostridium </a:t>
            </a:r>
            <a:r>
              <a:rPr lang="en-US" sz="2000" dirty="0" err="1">
                <a:effectLst/>
                <a:latin typeface="Times New Roman" panose="02020603050405020304" pitchFamily="18" charset="0"/>
                <a:ea typeface="Calibri" panose="020F0502020204030204" pitchFamily="34" charset="0"/>
                <a:cs typeface="Arial" panose="020B0604020202020204" pitchFamily="34" charset="0"/>
              </a:rPr>
              <a:t>chauvoei</a:t>
            </a:r>
            <a:r>
              <a:rPr lang="en-US" sz="2000" dirty="0">
                <a:effectLst/>
                <a:latin typeface="Times New Roman" panose="02020603050405020304" pitchFamily="18" charset="0"/>
                <a:ea typeface="Calibri" panose="020F0502020204030204" pitchFamily="34" charset="0"/>
                <a:cs typeface="Arial" panose="020B0604020202020204" pitchFamily="34" charset="0"/>
              </a:rPr>
              <a:t> antitoxin (only in early stages, but doubtful efficacy)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sz="2000" dirty="0"/>
          </a:p>
        </p:txBody>
      </p:sp>
      <p:sp>
        <p:nvSpPr>
          <p:cNvPr id="27" name="Footer Placeholder 26">
            <a:extLst>
              <a:ext uri="{FF2B5EF4-FFF2-40B4-BE49-F238E27FC236}">
                <a16:creationId xmlns:a16="http://schemas.microsoft.com/office/drawing/2014/main" id="{292399BD-BD2E-4306-802E-64A79BA9774A}"/>
              </a:ext>
            </a:extLst>
          </p:cNvPr>
          <p:cNvSpPr>
            <a:spLocks noGrp="1"/>
          </p:cNvSpPr>
          <p:nvPr>
            <p:ph type="ftr" sz="quarter" idx="11"/>
          </p:nvPr>
        </p:nvSpPr>
        <p:spPr>
          <a:xfrm>
            <a:off x="201168" y="6356350"/>
            <a:ext cx="4837176" cy="365125"/>
          </a:xfrm>
        </p:spPr>
        <p:txBody>
          <a:bodyPr/>
          <a:lstStyle/>
          <a:p>
            <a:pPr lvl="0"/>
            <a:r>
              <a:rPr lang="en-US" noProof="0" dirty="0"/>
              <a:t>Presentation title</a:t>
            </a:r>
          </a:p>
        </p:txBody>
      </p:sp>
      <p:sp>
        <p:nvSpPr>
          <p:cNvPr id="26" name="Date Placeholder 25">
            <a:extLst>
              <a:ext uri="{FF2B5EF4-FFF2-40B4-BE49-F238E27FC236}">
                <a16:creationId xmlns:a16="http://schemas.microsoft.com/office/drawing/2014/main" id="{A98E8EB0-8988-42CF-80D1-7A2AB7D1F8AF}"/>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28" name="Slide Number Placeholder 27">
            <a:extLst>
              <a:ext uri="{FF2B5EF4-FFF2-40B4-BE49-F238E27FC236}">
                <a16:creationId xmlns:a16="http://schemas.microsoft.com/office/drawing/2014/main" id="{F3FAC0BD-E5E7-4E36-B85D-0C1D0408A115}"/>
              </a:ext>
            </a:extLst>
          </p:cNvPr>
          <p:cNvSpPr>
            <a:spLocks noGrp="1"/>
          </p:cNvSpPr>
          <p:nvPr>
            <p:ph type="sldNum" sz="quarter" idx="12"/>
          </p:nvPr>
        </p:nvSpPr>
        <p:spPr>
          <a:xfrm>
            <a:off x="11365992" y="6356350"/>
            <a:ext cx="630936" cy="365125"/>
          </a:xfrm>
        </p:spPr>
        <p:txBody>
          <a:bodyPr/>
          <a:lstStyle/>
          <a:p>
            <a:pPr lvl="0"/>
            <a:fld id="{CD6D940D-6D44-4DF9-9322-B4B11F7EDCD0}" type="slidenum">
              <a:rPr lang="en-US" noProof="0" smtClean="0"/>
              <a:pPr lvl="0"/>
              <a:t>8</a:t>
            </a:fld>
            <a:endParaRPr lang="en-US" noProof="0" dirty="0"/>
          </a:p>
        </p:txBody>
      </p:sp>
      <p:sp>
        <p:nvSpPr>
          <p:cNvPr id="5" name="TextBox 4">
            <a:extLst>
              <a:ext uri="{FF2B5EF4-FFF2-40B4-BE49-F238E27FC236}">
                <a16:creationId xmlns:a16="http://schemas.microsoft.com/office/drawing/2014/main" id="{A85B042C-CEA8-20FB-FA91-A1CD4C43713B}"/>
              </a:ext>
            </a:extLst>
          </p:cNvPr>
          <p:cNvSpPr txBox="1"/>
          <p:nvPr/>
        </p:nvSpPr>
        <p:spPr>
          <a:xfrm>
            <a:off x="324196" y="4455416"/>
            <a:ext cx="11867802" cy="2151295"/>
          </a:xfrm>
          <a:prstGeom prst="rect">
            <a:avLst/>
          </a:prstGeom>
          <a:noFill/>
        </p:spPr>
        <p:txBody>
          <a:bodyPr wrap="square">
            <a:spAutoFit/>
          </a:bodyPr>
          <a:lstStyle/>
          <a:p>
            <a:pPr algn="just">
              <a:lnSpc>
                <a:spcPct val="150000"/>
              </a:lnSpc>
              <a:spcAft>
                <a:spcPts val="800"/>
              </a:spcAft>
            </a:pPr>
            <a:r>
              <a:rPr kumimoji="0" lang="en-US" sz="2200" b="1" i="0" u="none" strike="noStrike" kern="1200" cap="none" spc="-4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Arial" panose="020B0604020202020204" pitchFamily="34" charset="0"/>
              </a:rPr>
              <a:t>Control </a:t>
            </a:r>
          </a:p>
          <a:p>
            <a:pPr algn="just">
              <a:lnSpc>
                <a:spcPct val="150000"/>
              </a:lnSpc>
              <a:spcAft>
                <a:spcPts val="800"/>
              </a:spcAft>
            </a:pPr>
            <a:r>
              <a:rPr kumimoji="0" lang="en-US" sz="2200" b="1" i="0" u="none" strike="noStrike" kern="1200" cap="none" spc="-40" normalizeH="0" baseline="0" noProof="0" dirty="0">
                <a:ln>
                  <a:noFill/>
                </a:ln>
                <a:solidFill>
                  <a:prstClr val="white"/>
                </a:solidFill>
                <a:effectLst/>
                <a:uLnTx/>
                <a:uFillTx/>
                <a:latin typeface="Times New Roman" panose="02020603050405020304" pitchFamily="18" charset="0"/>
                <a:ea typeface="Calibri" panose="020F0502020204030204" pitchFamily="34" charset="0"/>
                <a:cs typeface="Arial" panose="020B0604020202020204" pitchFamily="34" charset="0"/>
              </a:rPr>
              <a:t>1-	</a:t>
            </a:r>
            <a:r>
              <a:rPr kumimoji="0" lang="en-US" sz="2200" b="1" i="0" u="none" strike="noStrike" kern="1200" cap="none" spc="-4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Arial" panose="020B0604020202020204" pitchFamily="34" charset="0"/>
              </a:rPr>
              <a:t>Multivalent </a:t>
            </a:r>
            <a:r>
              <a:rPr kumimoji="0" lang="en-US" sz="2200" b="1" i="0" u="none" strike="noStrike" kern="1200" cap="none" spc="-40" normalizeH="0" baseline="0" noProof="0" dirty="0">
                <a:ln>
                  <a:noFill/>
                </a:ln>
                <a:solidFill>
                  <a:srgbClr val="00B0F0"/>
                </a:solidFill>
                <a:effectLst/>
                <a:uLnTx/>
                <a:uFillTx/>
                <a:latin typeface="Times New Roman" panose="02020603050405020304" pitchFamily="18" charset="0"/>
                <a:ea typeface="Calibri" panose="020F0502020204030204" pitchFamily="34" charset="0"/>
                <a:cs typeface="Arial" panose="020B0604020202020204" pitchFamily="34" charset="0"/>
              </a:rPr>
              <a:t>clostridial vaccine including at least C. </a:t>
            </a:r>
            <a:r>
              <a:rPr kumimoji="0" lang="en-US" sz="2200" b="1" i="0" u="none" strike="noStrike" kern="1200" cap="none" spc="-4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Arial" panose="020B0604020202020204" pitchFamily="34" charset="0"/>
              </a:rPr>
              <a:t>chauvoei</a:t>
            </a:r>
            <a:r>
              <a:rPr kumimoji="0" lang="en-US" sz="2200" b="1" i="0" u="none" strike="noStrike" kern="1200" cap="none" spc="-4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Arial" panose="020B0604020202020204" pitchFamily="34" charset="0"/>
              </a:rPr>
              <a:t>, C. </a:t>
            </a:r>
            <a:r>
              <a:rPr kumimoji="0" lang="en-US" sz="2200" b="1" i="0" u="none" strike="noStrike" kern="1200" cap="none" spc="-4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Arial" panose="020B0604020202020204" pitchFamily="34" charset="0"/>
              </a:rPr>
              <a:t>septicum</a:t>
            </a:r>
            <a:r>
              <a:rPr kumimoji="0" lang="en-US" sz="2200" b="1" i="0" u="none" strike="noStrike" kern="1200" cap="none" spc="-4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Arial" panose="020B0604020202020204" pitchFamily="34" charset="0"/>
              </a:rPr>
              <a:t>, and C. </a:t>
            </a:r>
            <a:r>
              <a:rPr kumimoji="0" lang="en-US" sz="2200" b="1" i="0" u="none" strike="noStrike" kern="1200" cap="none" spc="-40" normalizeH="0" baseline="0" noProof="0" dirty="0" err="1">
                <a:ln>
                  <a:noFill/>
                </a:ln>
                <a:solidFill>
                  <a:schemeClr val="bg1"/>
                </a:solidFill>
                <a:effectLst/>
                <a:uLnTx/>
                <a:uFillTx/>
                <a:latin typeface="Times New Roman" panose="02020603050405020304" pitchFamily="18" charset="0"/>
                <a:ea typeface="Calibri" panose="020F0502020204030204" pitchFamily="34" charset="0"/>
                <a:cs typeface="Arial" panose="020B0604020202020204" pitchFamily="34" charset="0"/>
              </a:rPr>
              <a:t>novyi</a:t>
            </a:r>
            <a:r>
              <a:rPr kumimoji="0" lang="en-US" sz="2200" b="1" i="0" u="none" strike="noStrike" kern="1200" cap="none" spc="-4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Arial" panose="020B0604020202020204" pitchFamily="34" charset="0"/>
              </a:rPr>
              <a:t> (R-2) </a:t>
            </a:r>
          </a:p>
          <a:p>
            <a:pPr algn="just">
              <a:lnSpc>
                <a:spcPct val="150000"/>
              </a:lnSpc>
              <a:spcAft>
                <a:spcPts val="800"/>
              </a:spcAft>
            </a:pPr>
            <a:r>
              <a:rPr kumimoji="0" lang="en-US" sz="2200" b="1" i="0" u="none" strike="noStrike" kern="1200" cap="none" spc="-40" normalizeH="0" baseline="0" noProof="0" dirty="0">
                <a:ln>
                  <a:noFill/>
                </a:ln>
                <a:solidFill>
                  <a:schemeClr val="bg1"/>
                </a:solidFill>
                <a:effectLst/>
                <a:uLnTx/>
                <a:uFillTx/>
                <a:latin typeface="Times New Roman" panose="02020603050405020304" pitchFamily="18" charset="0"/>
                <a:ea typeface="Calibri" panose="020F0502020204030204" pitchFamily="34" charset="0"/>
                <a:cs typeface="Arial" panose="020B0604020202020204" pitchFamily="34" charset="0"/>
              </a:rPr>
              <a:t>2-	Penicillin (44,000 IU/kg IM q24 for 3 days for animals at risk) (R-2)</a:t>
            </a:r>
          </a:p>
          <a:p>
            <a:pPr algn="just">
              <a:lnSpc>
                <a:spcPct val="150000"/>
              </a:lnSpc>
              <a:spcAft>
                <a:spcPts val="800"/>
              </a:spcAft>
            </a:pP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647502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a:extLst>
              <a:ext uri="{FF2B5EF4-FFF2-40B4-BE49-F238E27FC236}">
                <a16:creationId xmlns:a16="http://schemas.microsoft.com/office/drawing/2014/main" id="{30761B21-88ED-449E-B2B9-3FC40844C36D}"/>
              </a:ext>
            </a:extLst>
          </p:cNvPr>
          <p:cNvSpPr>
            <a:spLocks noGrp="1"/>
          </p:cNvSpPr>
          <p:nvPr>
            <p:ph type="ctrTitle"/>
          </p:nvPr>
        </p:nvSpPr>
        <p:spPr>
          <a:xfrm>
            <a:off x="877001" y="4947313"/>
            <a:ext cx="7700617" cy="1409037"/>
          </a:xfrm>
        </p:spPr>
        <p:txBody>
          <a:bodyPr/>
          <a:lstStyle/>
          <a:p>
            <a:r>
              <a:rPr lang="en-US" dirty="0"/>
              <a:t>Thank you</a:t>
            </a:r>
          </a:p>
        </p:txBody>
      </p:sp>
      <p:pic>
        <p:nvPicPr>
          <p:cNvPr id="52" name="Picture Placeholder 51" descr="A picture containing sky, outdoor, mountain, nature, stars">
            <a:extLst>
              <a:ext uri="{FF2B5EF4-FFF2-40B4-BE49-F238E27FC236}">
                <a16:creationId xmlns:a16="http://schemas.microsoft.com/office/drawing/2014/main" id="{45DFCBF0-F91E-40C0-A4E6-24E8250C3BA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0"/>
            <a:ext cx="9144000" cy="4532313"/>
          </a:xfrm>
        </p:spPr>
      </p:pic>
      <p:sp>
        <p:nvSpPr>
          <p:cNvPr id="4" name="Footer Placeholder 3">
            <a:extLst>
              <a:ext uri="{FF2B5EF4-FFF2-40B4-BE49-F238E27FC236}">
                <a16:creationId xmlns:a16="http://schemas.microsoft.com/office/drawing/2014/main" id="{BBA09E0B-CEBC-425D-8A86-1F858D8DE9AD}"/>
              </a:ext>
            </a:extLst>
          </p:cNvPr>
          <p:cNvSpPr>
            <a:spLocks noGrp="1"/>
          </p:cNvSpPr>
          <p:nvPr>
            <p:ph type="ftr" sz="quarter" idx="11"/>
          </p:nvPr>
        </p:nvSpPr>
        <p:spPr>
          <a:xfrm>
            <a:off x="201168" y="6356350"/>
            <a:ext cx="4837176" cy="365125"/>
          </a:xfrm>
        </p:spPr>
        <p:txBody>
          <a:bodyPr/>
          <a:lstStyle/>
          <a:p>
            <a:pPr lvl="0"/>
            <a:r>
              <a:rPr lang="en-US" noProof="0" dirty="0"/>
              <a:t>Presentation title</a:t>
            </a:r>
          </a:p>
        </p:txBody>
      </p:sp>
      <p:pic>
        <p:nvPicPr>
          <p:cNvPr id="58" name="Picture Placeholder 57" descr="A picture containing mountain, sky, outdoor, nature">
            <a:extLst>
              <a:ext uri="{FF2B5EF4-FFF2-40B4-BE49-F238E27FC236}">
                <a16:creationId xmlns:a16="http://schemas.microsoft.com/office/drawing/2014/main" id="{A51C462C-6D3B-4554-9CDC-86D00D0EA07A}"/>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9144000" y="4532313"/>
            <a:ext cx="3048000" cy="2325687"/>
          </a:xfrm>
        </p:spPr>
      </p:pic>
      <p:sp>
        <p:nvSpPr>
          <p:cNvPr id="5" name="Date Placeholder 4">
            <a:extLst>
              <a:ext uri="{FF2B5EF4-FFF2-40B4-BE49-F238E27FC236}">
                <a16:creationId xmlns:a16="http://schemas.microsoft.com/office/drawing/2014/main" id="{4DBAEA19-91BF-48E8-A1D4-8FB745EA44D0}"/>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6" name="Slide Number Placeholder 5">
            <a:extLst>
              <a:ext uri="{FF2B5EF4-FFF2-40B4-BE49-F238E27FC236}">
                <a16:creationId xmlns:a16="http://schemas.microsoft.com/office/drawing/2014/main" id="{9E887279-B48F-43C3-91FA-09BD7EA33A25}"/>
              </a:ext>
            </a:extLst>
          </p:cNvPr>
          <p:cNvSpPr>
            <a:spLocks noGrp="1"/>
          </p:cNvSpPr>
          <p:nvPr>
            <p:ph type="sldNum" sz="quarter" idx="12"/>
          </p:nvPr>
        </p:nvSpPr>
        <p:spPr>
          <a:xfrm>
            <a:off x="11365992" y="6356350"/>
            <a:ext cx="630936" cy="365125"/>
          </a:xfrm>
        </p:spPr>
        <p:txBody>
          <a:bodyPr/>
          <a:lstStyle/>
          <a:p>
            <a:pPr lvl="0"/>
            <a:fld id="{D39F39FF-F5CB-4ACA-9B46-4CCF89ECA75F}" type="slidenum">
              <a:rPr lang="en-US" noProof="0" smtClean="0"/>
              <a:pPr lvl="0"/>
              <a:t>9</a:t>
            </a:fld>
            <a:endParaRPr lang="en-US" noProof="0" dirty="0"/>
          </a:p>
        </p:txBody>
      </p:sp>
    </p:spTree>
    <p:extLst>
      <p:ext uri="{BB962C8B-B14F-4D97-AF65-F5344CB8AC3E}">
        <p14:creationId xmlns:p14="http://schemas.microsoft.com/office/powerpoint/2010/main" val="7676112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ColorBlockVTI">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757C30-AE9A-4680-90EB-19D282EC2B7C}">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A5CCB28C-7D26-4A36-9CFC-D739C28F3D18}">
  <ds:schemaRefs>
    <ds:schemaRef ds:uri="http://schemas.microsoft.com/sharepoint/v3/contenttype/forms"/>
  </ds:schemaRefs>
</ds:datastoreItem>
</file>

<file path=customXml/itemProps3.xml><?xml version="1.0" encoding="utf-8"?>
<ds:datastoreItem xmlns:ds="http://schemas.openxmlformats.org/officeDocument/2006/customXml" ds:itemID="{0AF0BF08-C674-44E3-8BFC-85BC65E0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{5FE34372-29B8-4A1E-9AEB-860008C33509}tf89117832_win32</Template>
  <TotalTime>64</TotalTime>
  <Words>544</Words>
  <Application>Microsoft Office PowerPoint</Application>
  <PresentationFormat>Widescreen</PresentationFormat>
  <Paragraphs>69</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Avenir Next LT Pro</vt:lpstr>
      <vt:lpstr>Calibri</vt:lpstr>
      <vt:lpstr>Times New Roman</vt:lpstr>
      <vt:lpstr>ColorBlockVTI</vt:lpstr>
      <vt:lpstr>BLACK LEG</vt:lpstr>
      <vt:lpstr>ETIOLOGY </vt:lpstr>
      <vt:lpstr>Transmission </vt:lpstr>
      <vt:lpstr>PowerPoint Presentation</vt:lpstr>
      <vt:lpstr>CLINICAL FINDING </vt:lpstr>
      <vt:lpstr>CLINICAL FINDING </vt:lpstr>
      <vt:lpstr>Clinical pathology </vt:lpstr>
      <vt:lpstr>DIFFERENTIAL DIAGNOSIS  1- Malignant edema  2- Anthrax  3- Lightning strike  4- Bacillary hemoglobinuria  4- Other causes of sudden unexpected death</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BLACKLEG</dc:title>
  <dc:creator>MA19557</dc:creator>
  <cp:lastModifiedBy>MA19557</cp:lastModifiedBy>
  <cp:revision>3</cp:revision>
  <dcterms:created xsi:type="dcterms:W3CDTF">2022-12-02T20:39:35Z</dcterms:created>
  <dcterms:modified xsi:type="dcterms:W3CDTF">2022-12-11T19:51:33Z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